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256" r:id="rId4"/>
    <p:sldId id="383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9" r:id="rId15"/>
    <p:sldId id="370" r:id="rId16"/>
    <p:sldId id="371" r:id="rId17"/>
    <p:sldId id="372" r:id="rId18"/>
    <p:sldId id="373" r:id="rId19"/>
    <p:sldId id="374" r:id="rId20"/>
    <p:sldId id="389" r:id="rId21"/>
    <p:sldId id="390" r:id="rId22"/>
    <p:sldId id="257" r:id="rId23"/>
    <p:sldId id="379" r:id="rId24"/>
    <p:sldId id="380" r:id="rId25"/>
    <p:sldId id="382" r:id="rId26"/>
    <p:sldId id="383" r:id="rId27"/>
    <p:sldId id="303" r:id="rId28"/>
    <p:sldId id="304" r:id="rId29"/>
    <p:sldId id="305" r:id="rId30"/>
    <p:sldId id="306" r:id="rId31"/>
    <p:sldId id="307" r:id="rId32"/>
    <p:sldId id="277" r:id="rId33"/>
    <p:sldId id="392" r:id="rId34"/>
    <p:sldId id="393" r:id="rId35"/>
    <p:sldId id="391" r:id="rId36"/>
    <p:sldId id="394" r:id="rId37"/>
    <p:sldId id="281" r:id="rId38"/>
    <p:sldId id="282" r:id="rId39"/>
    <p:sldId id="283" r:id="rId40"/>
    <p:sldId id="284" r:id="rId41"/>
    <p:sldId id="3838" r:id="rId42"/>
    <p:sldId id="3839" r:id="rId43"/>
    <p:sldId id="3840" r:id="rId44"/>
    <p:sldId id="279" r:id="rId45"/>
    <p:sldId id="280" r:id="rId46"/>
    <p:sldId id="287" r:id="rId47"/>
    <p:sldId id="288" r:id="rId48"/>
    <p:sldId id="3841" r:id="rId49"/>
    <p:sldId id="289" r:id="rId50"/>
    <p:sldId id="3842" r:id="rId51"/>
    <p:sldId id="292" r:id="rId52"/>
    <p:sldId id="293" r:id="rId53"/>
    <p:sldId id="294" r:id="rId54"/>
    <p:sldId id="295" r:id="rId55"/>
    <p:sldId id="296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861B6-9BE0-4D95-BDB8-F305364F44C0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3B6A5-992A-4D37-956F-A76CF8DB9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3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BBC8-FD90-4FCA-9DEE-586E35A36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43C51-201A-4533-9B8E-0CAC2591C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40E1B-0E5E-429B-8C6E-463C4640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F0FC-C3BF-43B3-A3F7-E94F421C3481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8DE8-BDC2-473D-8DAD-1CB0313D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A94C-7E6F-4015-8B89-9C453673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7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00-F64D-49BA-AF02-FADF9748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858D2-CFDE-4B8A-A861-39138254F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FCD3B-DE6C-4AC4-968B-BE448A19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AE5D-246B-4D8C-A164-E464D662D2A3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C8615-BB03-4A97-9D3F-E7B06397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06AF-2429-4523-8E06-71C0738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D83C6A-E316-4C51-A4A8-5F6D20E6B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3CDC4-4A59-4F9E-B8FF-F3FD2DDAF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8CD7-708F-477B-9904-57281578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DEA8-BAF8-4814-BD32-34EBC587F00B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E279F-26D7-43C4-8A8D-5A7B3FC0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D1CE-014A-4E9F-A7A5-86F0D53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66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9B88-71B5-4A4F-A282-B13F01C23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2909C-DF53-4C72-AA1F-FB90721AC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2DFCA-7A1E-4DC8-BCF4-BECB69EA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C2AE-E909-4A2B-871F-19BF3AD5642D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58AA6-53B5-4A8D-8415-3D23CC5A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B8F1-93F9-4926-975E-52069EEE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A24C-1267-4E64-9D0F-953464C8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E964F-A102-4114-B66A-3BA177DB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FC13F-EEE8-4BE8-A2F6-3B79C8FF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F163-9A4A-4EE8-A908-231C1415779E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D2BC2-D047-4AB9-B5A2-55084CBA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CFC9-C021-4283-9442-26515ABF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02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20B4-F585-4759-9D65-5A56B346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58873-12CC-4EBF-8FB9-05EC0C540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EEE56-66BC-436E-8D05-4D24718E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50F-16AF-4A82-B36E-A44B12031A48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34511-D1A7-493C-A92D-1422E3C8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DF425-7C63-47A5-8596-9DFE862B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4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BCC4-716E-4D56-87BB-F00F27FB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0545-F434-456D-B507-F84422FAF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1A9C-EE4B-4502-A7AB-20B6FE6F4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860F4-0B77-4026-9E06-31670881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4245-34DA-4322-AFA9-2D5D242F14AA}" type="datetime1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52071-007A-46F7-BC0B-9BE7702A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EBD30-8103-41B8-8362-A52B7CDF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F69C-EE1D-442D-BECA-53133573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8EA95-1552-499A-AA4C-A0D11628A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9D9DF-986B-4248-BD9B-267BDE355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A8601-228C-4206-878C-B619BF15F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AC499-D56B-422D-A728-170760967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D56AE-AF9E-4C32-9136-F42D44B2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4531-FAF7-4590-8DFC-AE09EA1FC2E6}" type="datetime1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828A2-EB31-44DC-9632-BAFCFA4C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B23EB-1DE0-4FB5-B34A-BDE5299D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2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E243-083C-4B9F-83FC-7AD6AB1D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99A4E-5596-4360-B771-03E32140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004F0-63C0-476C-A4FF-66FFDAC596D1}" type="datetime1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A9FD1-B8B7-4EC4-8DD6-6DF8BE5C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31A62-12AC-480F-8B08-65F87F07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5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49749-9C44-4115-816C-CE85ACB5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9DFE-A5E8-4AA6-BEE8-D17A6B01C237}" type="datetime1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A29E7-D88D-42AE-BB02-2ED8135A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CD06-88F4-4D71-A27D-6C61316D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8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78A5-BE8C-4ACA-AD2A-2D043937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C5C5-EA31-4B00-850E-86AEF5CF9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53764-9290-49C2-B668-DF5D962AC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E6A51-D161-4351-8538-FE7DB274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A29BE-AECB-40C9-B7FF-5FA119F0E159}" type="datetime1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813BC-B4C2-4822-BC7B-B2208279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8D2F0-F926-4E9F-917F-C717E7D1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4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D6FA-D4CF-415E-B969-80CFF154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C137-4F73-4B5A-90C7-BAAF6868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AE4FF-6D72-4983-8C1B-FC4DB6BF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EA-76E8-4C88-9F91-B7FBEB796476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1465-CD82-4DD6-BEF4-25CAFC25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F2D7-538F-4D8A-B255-7560367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DCC7-0F17-452B-AA3F-D1C091CA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B316-1777-42B7-904D-B6DE58256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F9B36-A0F8-4D5A-9B60-A2EDF946C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5F21-E8C9-43C3-B7F5-8BBC04B1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CC909-E225-4606-89E1-AFA0AE2D1363}" type="datetime1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829A5-114A-415B-AD3E-86D0E9CA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2212-3824-4A43-8F01-109222D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5AC3-0397-45E1-B6F6-B252FCFE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F5EB1-4031-4BE4-B87A-78A488D9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ADCE4-6034-4C84-AE85-6698B419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C71D-3D24-440A-9E9C-2820FCEACBC9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BE20-F4BA-4BC4-A819-737BB617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663FF-437C-4D74-BD99-DF0A0B97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7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FCC17-603F-44B1-BC54-8730D0F66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FFB-E0CD-4B69-93E4-C1282727B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8DE4-5A9F-4CEA-867E-D2CD030E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40B4F-E7FD-43D4-A35C-71BFC789AB83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BCB6D-4268-469D-AA28-E9632475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8FDB-DAD1-4D57-8D58-36B2C5AE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94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8157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8BF2290-4157-40B6-8C00-965434ACD33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086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9467697A-9E51-49D2-99F8-105D1AE391C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393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098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62DD1DC2-0F19-4455-A6C5-2DC4B878E72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423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87B6C2C-7497-4321-83E0-C3063E50B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94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7AF3FFBC-4327-4504-B193-970596D68A8D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4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6999-DF5C-4E93-AA59-B34B0E4C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E00BF-7B8F-4F1A-8FFD-E910F7A8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29A5-BC2E-49E3-9E3F-2D6C6E7D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4C7B-483C-4DAD-89E9-4DAD95AB6215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FDF60-D3C0-43FD-B08F-0C7B3EB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484FD-77B5-4518-A560-8B3FC7B1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88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A50C7EB2-6FF8-43F1-9D18-201B802F6F9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698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7AEAA398-7859-422A-9C18-5673FC723B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005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796F547-858D-4D30-A995-A288425FDD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97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14C85503-05C3-480A-9FB4-4627A8A687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8293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6194DC2-8584-4EE9-9B79-031AA35B0D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9122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15C4283-E343-43E6-AAD8-770B9B959D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712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6791F78D-8DE7-43A3-B1B7-65F3272E7D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0659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9A6383F7-7F09-417E-9C3D-9CE5B3D269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6333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47A40FEB-9C97-43E0-B0E4-8BB3FA6BBC2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57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381A-185A-4126-92B7-AA596E4A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D31FA-8F60-4228-BDF4-724601E5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9C0E3-46DB-4954-928D-AB5017F69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F5B86-21A6-4806-B9FA-21DDE91E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E346-BECA-4999-86F0-78D942810E4E}" type="datetime1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35DA5-5B3C-42BD-B9CB-864305AB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9E75D-E1F8-43DF-981D-B0D9429F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1F6A-127D-46D6-8595-E4183A9B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AD090-C32F-4F54-A932-7AEF8B77E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C518B-4FCF-4E4C-8CD8-84099C433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B7614-21A3-4577-93BB-39C9F9470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D5928-697C-4609-B263-86234951B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C2E8F-D0C6-4F11-AF33-DBB1BF3A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4509-2847-4608-B861-9AA0D0FDF154}" type="datetime1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DC56E-D160-4039-AA0A-ADE680D7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1F722-43FD-4BD1-9E0A-D97532C4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2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5520-9275-4FE0-BDD6-014B6BB0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52099-16E7-422D-8662-9498CAB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9CDE-AA38-4B79-9455-792156334919}" type="datetime1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10B99-F76A-462F-AA7E-C61732F7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F9463-C48E-4AE2-BEA7-179EC73E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7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058AD-58E8-4725-8848-E25E43F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26C75-A888-4368-BFF7-DADE00FDEFAD}" type="datetime1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C9A7C-3F92-4AE8-828F-C29D8108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E801A-6B88-4190-932A-78A571AC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DE8F-024A-4BE1-AA57-35D8D6D4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25B-BB55-48F0-A413-4C13E637F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48DED-F0C4-46C5-84DD-EC8B20321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372F9-A0FB-41BC-84C9-5DC9CC09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FC26-86AA-4CC6-AC9F-52D50798374D}" type="datetime1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7B2ED-B9BB-4518-BD1A-B2B22607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B0EC7-947E-4DBE-A292-2A723E0CB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1AD4-4B58-432C-9A22-236773AC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D22E2-4227-4090-A4AA-38EAB6B50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18C33-252A-4FD2-A987-B499C5BB3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8BC49-90A0-4E51-8F07-B5647162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3C01-C151-461E-9F85-D0F8486EBDAC}" type="datetime1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7AE93-E29B-4929-A67A-CFD8C9171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9D131-8D8F-46FE-941C-5E552E7C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8CB7F-725D-4A2F-9117-24F0F7A4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AD832-069F-43B3-9FD1-E41FA06AE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C961-7328-4E44-9FBE-7D5F9146E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125B1-1F88-4586-AD82-138AC95D5454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65FD6-117F-4CBB-B96A-6A5FBFCB7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467C2-E9E3-40A4-A8FC-83B7594FA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98E1E-61FB-4AE5-8B7F-0A13FBD39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968E9-1BB6-4073-AD2B-89A6996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8ADA-5F73-453D-8715-861C16BC3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B3AEC-0813-44C1-B85B-078C4AB8B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15E20-DA52-4004-A66A-658CCD9891E7}" type="datetime1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F8041-C08B-4055-ACC2-3E9BEF50F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77F3-46CB-4183-A9E9-7AE9C9FBF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4802B-B958-47EF-802E-1909EB5F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BC108F2-EFB1-426A-A9CB-0E95B608511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microsoft.com/office/2017/06/relationships/model3d" Target="../media/model3d1.glb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471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BE8D83CC-18B1-407B-A290-353EAF619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166191"/>
            <a:ext cx="11408898" cy="54315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DDC4B-A488-4E6B-9F32-7DBB820E8CAE}"/>
              </a:ext>
            </a:extLst>
          </p:cNvPr>
          <p:cNvSpPr/>
          <p:nvPr/>
        </p:nvSpPr>
        <p:spPr>
          <a:xfrm>
            <a:off x="365760" y="104865"/>
            <a:ext cx="945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63FF55FC-E31E-4E72-B769-041669F33D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63FF55FC-E31E-4E72-B769-041669F33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046F4AAC-B9B6-489A-9A6E-342B6C185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" y="1147466"/>
            <a:ext cx="11141613" cy="534541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13C143-FBA4-4B0E-87CD-E218A51269FF}"/>
              </a:ext>
            </a:extLst>
          </p:cNvPr>
          <p:cNvSpPr/>
          <p:nvPr/>
        </p:nvSpPr>
        <p:spPr>
          <a:xfrm>
            <a:off x="241347" y="224135"/>
            <a:ext cx="945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422FB8C5-9DAC-411B-825E-55F80E9C7D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422FB8C5-9DAC-411B-825E-55F80E9C7D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7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9D424F5F-874F-4771-A730-5D78D8A9B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9" y="921116"/>
            <a:ext cx="11578729" cy="567846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3D0006-FB67-4A73-AAD6-1257E33AF207}"/>
              </a:ext>
            </a:extLst>
          </p:cNvPr>
          <p:cNvSpPr/>
          <p:nvPr/>
        </p:nvSpPr>
        <p:spPr>
          <a:xfrm>
            <a:off x="242209" y="0"/>
            <a:ext cx="945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595F112A-6BA2-41FC-AB3A-372A18088E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595F112A-6BA2-41FC-AB3A-372A18088E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2C9B9B59-C42B-4A3E-94F6-AC066176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2" y="1498262"/>
            <a:ext cx="11191956" cy="488847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F68996-CF3C-4F85-82D1-9ADEEBD0759A}"/>
              </a:ext>
            </a:extLst>
          </p:cNvPr>
          <p:cNvSpPr/>
          <p:nvPr/>
        </p:nvSpPr>
        <p:spPr>
          <a:xfrm>
            <a:off x="358792" y="263892"/>
            <a:ext cx="945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8F28A82B-AB46-4642-81DF-448F7619AC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8F28A82B-AB46-4642-81DF-448F7619A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9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CEE07-BDA9-4742-B4E7-C4C9692E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(average) of a data set is found by adding all numbers in the data set and then dividing by the number of values in the set.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6A336-B0DB-4903-8A60-95CCBF7303AC}"/>
              </a:ext>
            </a:extLst>
          </p:cNvPr>
          <p:cNvSpPr/>
          <p:nvPr/>
        </p:nvSpPr>
        <p:spPr>
          <a:xfrm>
            <a:off x="705517" y="219372"/>
            <a:ext cx="2034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4604EE5-525E-4E15-899F-5759895E2C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4604EE5-525E-4E15-899F-5759895E2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70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0B0738A0-5778-4A0A-8140-3FAAB6D3A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6" y="1152940"/>
            <a:ext cx="11565803" cy="533993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C04FE-D379-4610-8502-B105997FD657}"/>
              </a:ext>
            </a:extLst>
          </p:cNvPr>
          <p:cNvSpPr/>
          <p:nvPr/>
        </p:nvSpPr>
        <p:spPr>
          <a:xfrm>
            <a:off x="232913" y="210883"/>
            <a:ext cx="1075313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Mean of Binomial Distribution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B164965E-9681-455F-96E4-0A23F45705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B164965E-9681-455F-96E4-0A23F45705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26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C44EA-1014-4393-811D-E686E297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65" y="1428060"/>
            <a:ext cx="10515600" cy="4351338"/>
          </a:xfrm>
        </p:spPr>
        <p:txBody>
          <a:bodyPr/>
          <a:lstStyle/>
          <a:p>
            <a:r>
              <a:rPr lang="en-US" dirty="0"/>
              <a:t>A quantity expressing by how much the members of a group differ from the mean value for the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C45CB-4CEC-469D-8841-B4DCCA90CBCF}"/>
              </a:ext>
            </a:extLst>
          </p:cNvPr>
          <p:cNvSpPr/>
          <p:nvPr/>
        </p:nvSpPr>
        <p:spPr>
          <a:xfrm>
            <a:off x="418452" y="316900"/>
            <a:ext cx="5974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6CB6F80D-2F1A-429D-A21C-8B653A7C35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6CB6F80D-2F1A-429D-A21C-8B653A7C3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5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F1E5A75A-56F6-4483-B1A8-68DFAE27B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6" y="980661"/>
            <a:ext cx="11456085" cy="551221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07366F-5A87-405B-91C3-34BC2251D6DD}"/>
              </a:ext>
            </a:extLst>
          </p:cNvPr>
          <p:cNvSpPr/>
          <p:nvPr/>
        </p:nvSpPr>
        <p:spPr>
          <a:xfrm>
            <a:off x="165804" y="210884"/>
            <a:ext cx="108414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of Binomial Distribution Example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09E60E2C-C719-4EBE-BAA2-6F7C28469D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09E60E2C-C719-4EBE-BAA2-6F7C28469D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1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00DA2-6018-450F-B678-6DA44202E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76" y="0"/>
            <a:ext cx="12250834" cy="6858000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6EE8527-05A0-4227-8718-3B6C7C708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9755888"/>
                  </p:ext>
                </p:extLst>
              </p:nvPr>
            </p:nvGraphicFramePr>
            <p:xfrm>
              <a:off x="10926426" y="408066"/>
              <a:ext cx="967384" cy="9673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7384" cy="967384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6EE8527-05A0-4227-8718-3B6C7C708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6426" y="408066"/>
                <a:ext cx="967384" cy="967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6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A6576-B25D-4376-B028-56D2EC740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" y="0"/>
            <a:ext cx="12188691" cy="6858000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8D14A6F-BC9B-4ED7-AD1A-A91A49194F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1873989"/>
                  </p:ext>
                </p:extLst>
              </p:nvPr>
            </p:nvGraphicFramePr>
            <p:xfrm>
              <a:off x="11111956" y="5669179"/>
              <a:ext cx="967384" cy="9673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7384" cy="967384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8D14A6F-BC9B-4ED7-AD1A-A91A49194F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1956" y="5669179"/>
                <a:ext cx="967384" cy="967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7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167" y="1391479"/>
            <a:ext cx="9104242" cy="2690191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29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STRUCTURE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SARA SHAFIQUE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32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3" descr="Screenshot from 2020-11-25 20-38-07"/>
          <p:cNvPicPr/>
          <p:nvPr/>
        </p:nvPicPr>
        <p:blipFill>
          <a:blip r:embed="rId2"/>
          <a:stretch/>
        </p:blipFill>
        <p:spPr>
          <a:xfrm>
            <a:off x="0" y="783131"/>
            <a:ext cx="12192000" cy="6074869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9FBFF-3CD5-493A-BA00-3D6AB84BD14D}"/>
              </a:ext>
            </a:extLst>
          </p:cNvPr>
          <p:cNvSpPr/>
          <p:nvPr/>
        </p:nvSpPr>
        <p:spPr>
          <a:xfrm>
            <a:off x="164168" y="136800"/>
            <a:ext cx="111891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Mutually Exclusive Events and Non Mutually Exclusive Events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9C7ECBCB-A2A1-402E-85A9-2A7E1624DB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6837988"/>
                  </p:ext>
                </p:extLst>
              </p:nvPr>
            </p:nvGraphicFramePr>
            <p:xfrm>
              <a:off x="10861028" y="4316188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9C7ECBCB-A2A1-402E-85A9-2A7E1624D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028" y="4316188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ntent Placeholder 3" descr="Screenshot from 2020-11-25 20-55-38"/>
          <p:cNvPicPr/>
          <p:nvPr/>
        </p:nvPicPr>
        <p:blipFill>
          <a:blip r:embed="rId2"/>
          <a:stretch/>
        </p:blipFill>
        <p:spPr>
          <a:xfrm>
            <a:off x="478301" y="1229075"/>
            <a:ext cx="11302882" cy="2971863"/>
          </a:xfrm>
          <a:prstGeom prst="rect">
            <a:avLst/>
          </a:prstGeom>
          <a:ln>
            <a:noFill/>
          </a:ln>
        </p:spPr>
      </p:pic>
      <p:pic>
        <p:nvPicPr>
          <p:cNvPr id="107" name="Picture 4" descr="Screenshot from 2020-11-25 20-56-25"/>
          <p:cNvPicPr/>
          <p:nvPr/>
        </p:nvPicPr>
        <p:blipFill>
          <a:blip r:embed="rId3"/>
          <a:stretch/>
        </p:blipFill>
        <p:spPr>
          <a:xfrm>
            <a:off x="6096000" y="4372487"/>
            <a:ext cx="5552661" cy="2348713"/>
          </a:xfrm>
          <a:prstGeom prst="rect">
            <a:avLst/>
          </a:prstGeom>
          <a:ln>
            <a:noFill/>
          </a:ln>
        </p:spPr>
      </p:pic>
      <p:sp>
        <p:nvSpPr>
          <p:cNvPr id="10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92188-D303-4EA0-9D87-5DE346498016}"/>
              </a:ext>
            </a:extLst>
          </p:cNvPr>
          <p:cNvSpPr/>
          <p:nvPr/>
        </p:nvSpPr>
        <p:spPr>
          <a:xfrm>
            <a:off x="478301" y="305745"/>
            <a:ext cx="74309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 Mutually Exclusive Events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627BF8C5-1C7C-43CB-A535-D571D2CF14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242871"/>
                  </p:ext>
                </p:extLst>
              </p:nvPr>
            </p:nvGraphicFramePr>
            <p:xfrm>
              <a:off x="543339" y="5512678"/>
              <a:ext cx="984583" cy="9964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627BF8C5-1C7C-43CB-A535-D571D2CF14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339" y="5512678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Content Placeholder 3" descr="Screenshot from 2020-11-25 20-57-28"/>
          <p:cNvPicPr/>
          <p:nvPr/>
        </p:nvPicPr>
        <p:blipFill>
          <a:blip r:embed="rId2"/>
          <a:stretch/>
        </p:blipFill>
        <p:spPr>
          <a:xfrm>
            <a:off x="1387440" y="1266092"/>
            <a:ext cx="9719640" cy="2616591"/>
          </a:xfrm>
          <a:prstGeom prst="rect">
            <a:avLst/>
          </a:prstGeom>
          <a:ln>
            <a:noFill/>
          </a:ln>
        </p:spPr>
      </p:pic>
      <p:pic>
        <p:nvPicPr>
          <p:cNvPr id="112" name="Picture 4" descr="Screenshot from 2020-11-25 20-56-25"/>
          <p:cNvPicPr/>
          <p:nvPr/>
        </p:nvPicPr>
        <p:blipFill>
          <a:blip r:embed="rId3"/>
          <a:stretch/>
        </p:blipFill>
        <p:spPr>
          <a:xfrm>
            <a:off x="1387439" y="3882683"/>
            <a:ext cx="9824511" cy="2299237"/>
          </a:xfrm>
          <a:prstGeom prst="rect">
            <a:avLst/>
          </a:prstGeom>
          <a:ln>
            <a:noFill/>
          </a:ln>
        </p:spPr>
      </p:pic>
      <p:sp>
        <p:nvSpPr>
          <p:cNvPr id="11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820ABF-5276-4CF1-9F23-12F9B4897875}"/>
              </a:ext>
            </a:extLst>
          </p:cNvPr>
          <p:cNvSpPr/>
          <p:nvPr/>
        </p:nvSpPr>
        <p:spPr>
          <a:xfrm>
            <a:off x="222967" y="168162"/>
            <a:ext cx="8724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 Non Mutually Exclusive Events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8763D1ED-45FD-40F5-8256-AFF633DA09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627288"/>
                  </p:ext>
                </p:extLst>
              </p:nvPr>
            </p:nvGraphicFramePr>
            <p:xfrm>
              <a:off x="11107080" y="5511886"/>
              <a:ext cx="984583" cy="9964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8763D1ED-45FD-40F5-8256-AFF633DA09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07080" y="5511886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Content Placeholder 3" descr="Screenshot from 2020-11-25 21-00-38"/>
          <p:cNvPicPr/>
          <p:nvPr/>
        </p:nvPicPr>
        <p:blipFill>
          <a:blip r:embed="rId2"/>
          <a:stretch/>
        </p:blipFill>
        <p:spPr>
          <a:xfrm>
            <a:off x="331303" y="1086678"/>
            <a:ext cx="9978887" cy="4521762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23" name="Picture 6" descr="Screenshot from 2020-11-25 20-56-25"/>
          <p:cNvPicPr/>
          <p:nvPr/>
        </p:nvPicPr>
        <p:blipFill>
          <a:blip r:embed="rId3"/>
          <a:stretch/>
        </p:blipFill>
        <p:spPr>
          <a:xfrm>
            <a:off x="8431017" y="3618900"/>
            <a:ext cx="2951640" cy="2919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7FA3BF40-1632-49AD-9310-790BC95207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801741"/>
                  </p:ext>
                </p:extLst>
              </p:nvPr>
            </p:nvGraphicFramePr>
            <p:xfrm>
              <a:off x="581131" y="5771322"/>
              <a:ext cx="984583" cy="9964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7FA3BF40-1632-49AD-9310-790BC95207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131" y="5771322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Content Placeholder 5" descr="Screenshot from 2020-11-25 21-03-04"/>
          <p:cNvPicPr/>
          <p:nvPr/>
        </p:nvPicPr>
        <p:blipFill>
          <a:blip r:embed="rId2"/>
          <a:stretch/>
        </p:blipFill>
        <p:spPr>
          <a:xfrm>
            <a:off x="381008" y="1340172"/>
            <a:ext cx="10972311" cy="2954268"/>
          </a:xfrm>
          <a:prstGeom prst="rect">
            <a:avLst/>
          </a:prstGeom>
          <a:ln>
            <a:noFill/>
          </a:ln>
        </p:spPr>
      </p:pic>
      <p:pic>
        <p:nvPicPr>
          <p:cNvPr id="126" name="Picture 6" descr="Screenshot from 2020-11-25 21-03-55"/>
          <p:cNvPicPr/>
          <p:nvPr/>
        </p:nvPicPr>
        <p:blipFill>
          <a:blip r:embed="rId3"/>
          <a:stretch/>
        </p:blipFill>
        <p:spPr>
          <a:xfrm>
            <a:off x="381008" y="4294440"/>
            <a:ext cx="7895872" cy="571320"/>
          </a:xfrm>
          <a:prstGeom prst="rect">
            <a:avLst/>
          </a:prstGeom>
          <a:ln>
            <a:noFill/>
          </a:ln>
        </p:spPr>
      </p:pic>
      <p:pic>
        <p:nvPicPr>
          <p:cNvPr id="127" name="Picture 8" descr="Screenshot from 2020-11-25 21-06-33"/>
          <p:cNvPicPr/>
          <p:nvPr/>
        </p:nvPicPr>
        <p:blipFill>
          <a:blip r:embed="rId4"/>
          <a:stretch/>
        </p:blipFill>
        <p:spPr>
          <a:xfrm>
            <a:off x="2716695" y="4988165"/>
            <a:ext cx="2850935" cy="1258293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30" name="Picture 11" descr="Screenshot from 2020-11-25 20-56-25"/>
          <p:cNvPicPr/>
          <p:nvPr/>
        </p:nvPicPr>
        <p:blipFill>
          <a:blip r:embed="rId5"/>
          <a:stretch/>
        </p:blipFill>
        <p:spPr>
          <a:xfrm>
            <a:off x="8276880" y="4376626"/>
            <a:ext cx="3915120" cy="248137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Himalayan Persian">
                <a:extLst>
                  <a:ext uri="{FF2B5EF4-FFF2-40B4-BE49-F238E27FC236}">
                    <a16:creationId xmlns:a16="http://schemas.microsoft.com/office/drawing/2014/main" id="{85EB0A5D-BCC1-4D12-852F-0ABAC6DF0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3837835"/>
                  </p:ext>
                </p:extLst>
              </p:nvPr>
            </p:nvGraphicFramePr>
            <p:xfrm>
              <a:off x="381008" y="5617311"/>
              <a:ext cx="984583" cy="99642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Himalayan Persian">
                <a:extLst>
                  <a:ext uri="{FF2B5EF4-FFF2-40B4-BE49-F238E27FC236}">
                    <a16:creationId xmlns:a16="http://schemas.microsoft.com/office/drawing/2014/main" id="{85EB0A5D-BCC1-4D12-852F-0ABAC6DF01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008" y="5617311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2"/>
          <p:cNvSpPr txBox="1"/>
          <p:nvPr/>
        </p:nvSpPr>
        <p:spPr>
          <a:xfrm>
            <a:off x="626045" y="1361734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Mutually Exclusive Events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events are mutually exclusive or disjoint if they cannot occur at the same time.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two events are disjoint, then the probability of them both occurring at the same time is 0.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Disjoint:  P(A and B) = 0</a:t>
            </a:r>
          </a:p>
        </p:txBody>
      </p:sp>
      <p:sp>
        <p:nvSpPr>
          <p:cNvPr id="15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8220D-1D40-49BF-86A5-4C75229E11C1}"/>
              </a:ext>
            </a:extLst>
          </p:cNvPr>
          <p:cNvSpPr/>
          <p:nvPr/>
        </p:nvSpPr>
        <p:spPr>
          <a:xfrm>
            <a:off x="492277" y="219815"/>
            <a:ext cx="10067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Rules of Probability - "OR" or Unions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E0CDBFDF-0F25-48C5-9323-E6073BD1CC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E0CDBFDF-0F25-48C5-9323-E6073BD1C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7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2"/>
          <p:cNvSpPr txBox="1"/>
          <p:nvPr/>
        </p:nvSpPr>
        <p:spPr>
          <a:xfrm>
            <a:off x="679054" y="1639727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Mutually Exclusive Events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 Addition Rule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valid when the events are mutually exclusive.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P(A or B) = P(A) + P(B)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EE2A18-B511-44AA-A8DF-CB50608A4BB4}"/>
              </a:ext>
            </a:extLst>
          </p:cNvPr>
          <p:cNvSpPr/>
          <p:nvPr/>
        </p:nvSpPr>
        <p:spPr>
          <a:xfrm>
            <a:off x="505529" y="350565"/>
            <a:ext cx="10067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Rules of Probability - "OR" or Unions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BF32BBE5-C972-4965-85BF-97125C59E6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BF32BBE5-C972-4965-85BF-97125C59E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47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0" name="Picture 159"/>
          <p:cNvPicPr/>
          <p:nvPr/>
        </p:nvPicPr>
        <p:blipFill rotWithShape="1">
          <a:blip r:embed="rId2"/>
          <a:srcRect b="7992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8F0C209-3B13-48E6-A207-AE21E59A4B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8F0C209-3B13-48E6-A207-AE21E59A4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18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2" name="Picture 161"/>
          <p:cNvPicPr/>
          <p:nvPr/>
        </p:nvPicPr>
        <p:blipFill rotWithShape="1">
          <a:blip r:embed="rId2"/>
          <a:srcRect b="6504"/>
          <a:stretch/>
        </p:blipFill>
        <p:spPr>
          <a:xfrm>
            <a:off x="1" y="0"/>
            <a:ext cx="12099234" cy="685799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DF99E083-D746-43C7-807C-F1AD387170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DF99E083-D746-43C7-807C-F1AD387170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8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Content Placeholder 3" descr="Screenshot from 2020-11-25 20-40-15"/>
          <p:cNvPicPr/>
          <p:nvPr/>
        </p:nvPicPr>
        <p:blipFill rotWithShape="1">
          <a:blip r:embed="rId2"/>
          <a:srcRect b="8477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DF0FF863-A90A-4A00-8D23-95F0EDEFB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1554145"/>
                  </p:ext>
                </p:extLst>
              </p:nvPr>
            </p:nvGraphicFramePr>
            <p:xfrm>
              <a:off x="10573271" y="261023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DF0FF863-A90A-4A00-8D23-95F0EDEFB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3271" y="261023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0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5706-4948-4A69-805B-8014D12F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1142702"/>
            <a:ext cx="11701670" cy="549592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"Bi" means "two" (like a bicycle has two wheels), so this is about things with two results.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5CCFD-D7D9-427F-9896-C7FD65690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4" y="2066032"/>
            <a:ext cx="10628242" cy="449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E7F12-10BA-4128-A213-FA612EC5F9E2}"/>
              </a:ext>
            </a:extLst>
          </p:cNvPr>
          <p:cNvSpPr/>
          <p:nvPr/>
        </p:nvSpPr>
        <p:spPr>
          <a:xfrm>
            <a:off x="482754" y="219372"/>
            <a:ext cx="7994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Binomial Distribution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2A0E331C-52DA-4ED1-BED1-865FED2247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9643314"/>
                  </p:ext>
                </p:extLst>
              </p:nvPr>
            </p:nvGraphicFramePr>
            <p:xfrm>
              <a:off x="10784263" y="5611434"/>
              <a:ext cx="1370985" cy="9484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70985" cy="948415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01775" ay="1170376" az="3074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2A0E331C-52DA-4ED1-BED1-865FED2247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4263" y="5611434"/>
                <a:ext cx="1370985" cy="9484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8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2"/>
          <p:cNvSpPr txBox="1"/>
          <p:nvPr/>
        </p:nvSpPr>
        <p:spPr>
          <a:xfrm>
            <a:off x="334498" y="1096978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Non-Mutually Exclusive Events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0" marR="0" lvl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tabLst>
                <a:tab pos="0" algn="l"/>
              </a:tabLst>
              <a:defRPr/>
            </a:pPr>
            <a:r>
              <a:rPr kumimoji="0" 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 Addition Rule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P(A or B) = P(A) + P(B) - P(A and B)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9887F-BFB9-4F7A-A632-ABB8083F9D75}"/>
              </a:ext>
            </a:extLst>
          </p:cNvPr>
          <p:cNvSpPr/>
          <p:nvPr/>
        </p:nvSpPr>
        <p:spPr>
          <a:xfrm>
            <a:off x="153765" y="265981"/>
            <a:ext cx="115134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Rules of Probability - "OR" or Unions (Example)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79E713F4-AE07-41F3-A82C-08C4849A3F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79E713F4-AE07-41F3-A82C-08C4849A3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70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EDD68-5B0C-4E84-BA76-2A0E2AC79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9623198-907C-4FB6-9933-A24C632155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8468718"/>
                  </p:ext>
                </p:extLst>
              </p:nvPr>
            </p:nvGraphicFramePr>
            <p:xfrm>
              <a:off x="10626279" y="2686171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9623198-907C-4FB6-9933-A24C63215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6279" y="2686171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46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6F8BE-E9B8-4BB7-9569-940814853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D410D5D6-F898-474B-A034-FE8B5421BF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D410D5D6-F898-474B-A034-FE8B5421BF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4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ED77E-BA1B-472B-A2CD-E79F2446E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D62E560-8093-4B1D-B47A-4D4DB948EB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D62E560-8093-4B1D-B47A-4D4DB948E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2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84A7B-D6E2-4954-A259-A541EC91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3D4511CE-923E-4A73-ABC6-AA61F3B61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5269927"/>
                  </p:ext>
                </p:extLst>
              </p:nvPr>
            </p:nvGraphicFramePr>
            <p:xfrm>
              <a:off x="541375" y="5429370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3D4511CE-923E-4A73-ABC6-AA61F3B61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375" y="5429370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695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0" name="Picture 179"/>
          <p:cNvPicPr/>
          <p:nvPr/>
        </p:nvPicPr>
        <p:blipFill rotWithShape="1">
          <a:blip r:embed="rId2"/>
          <a:srcRect b="7561"/>
          <a:stretch/>
        </p:blipFill>
        <p:spPr>
          <a:xfrm>
            <a:off x="838080" y="470520"/>
            <a:ext cx="11049120" cy="574475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0D945B13-3922-4385-ADCE-F89222D1DA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0D945B13-3922-4385-ADCE-F89222D1D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4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2" name="Picture 181"/>
          <p:cNvPicPr/>
          <p:nvPr/>
        </p:nvPicPr>
        <p:blipFill rotWithShape="1">
          <a:blip r:embed="rId2"/>
          <a:srcRect b="7377"/>
          <a:stretch/>
        </p:blipFill>
        <p:spPr>
          <a:xfrm>
            <a:off x="813960" y="457200"/>
            <a:ext cx="10798920" cy="5625548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F4EF39F-0B7F-46A4-9427-0ABD802F47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F4EF39F-0B7F-46A4-9427-0ABD802F4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10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4" name="Picture 183"/>
          <p:cNvPicPr/>
          <p:nvPr/>
        </p:nvPicPr>
        <p:blipFill rotWithShape="1">
          <a:blip r:embed="rId2"/>
          <a:srcRect b="7301"/>
          <a:stretch/>
        </p:blipFill>
        <p:spPr>
          <a:xfrm>
            <a:off x="548640" y="274320"/>
            <a:ext cx="11064240" cy="576867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0401FD12-088B-4DEE-9FD0-2C042FBC71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0401FD12-088B-4DEE-9FD0-2C042FBC71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58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6" name="Picture 185"/>
          <p:cNvPicPr/>
          <p:nvPr/>
        </p:nvPicPr>
        <p:blipFill rotWithShape="1">
          <a:blip r:embed="rId2"/>
          <a:srcRect t="31388" b="40890"/>
          <a:stretch/>
        </p:blipFill>
        <p:spPr>
          <a:xfrm>
            <a:off x="-6103" y="609599"/>
            <a:ext cx="11959564" cy="174928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A9C5248-08B8-4A58-9734-A7083EFE77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A9C5248-08B8-4A58-9734-A7083EFE77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70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6" name="Picture 185"/>
          <p:cNvPicPr/>
          <p:nvPr/>
        </p:nvPicPr>
        <p:blipFill rotWithShape="1">
          <a:blip r:embed="rId2"/>
          <a:srcRect b="6868"/>
          <a:stretch/>
        </p:blipFill>
        <p:spPr>
          <a:xfrm>
            <a:off x="650160" y="365040"/>
            <a:ext cx="11219400" cy="587673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B14011DB-264D-4D56-9CD3-39DBD4C585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B14011DB-264D-4D56-9CD3-39DBD4C58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1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D972B-27E2-4E64-B1DC-A021EF401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561289"/>
            <a:ext cx="10876722" cy="5296711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answer the following 4 questions</a:t>
            </a:r>
          </a:p>
          <a:p>
            <a:pPr marL="514350" indent="-514350" algn="just">
              <a:buAutoNum type="arabicParenR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fixed number of trials?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should be yes for all questions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514350" indent="-514350" algn="just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Telephone surveying a group of 200 people to ask if they voted?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Counting the average number of dogs seen daily on street.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  <a:p>
            <a:pPr marL="514350" indent="-514350">
              <a:buAutoNum type="arabicParenR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40CA51-B576-4596-BF36-877368C5F83E}"/>
              </a:ext>
            </a:extLst>
          </p:cNvPr>
          <p:cNvSpPr/>
          <p:nvPr/>
        </p:nvSpPr>
        <p:spPr>
          <a:xfrm>
            <a:off x="336962" y="365146"/>
            <a:ext cx="112454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tell if an experiment is binomial?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2FD0864D-A867-4698-84F7-FC37A4DE74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2FD0864D-A867-4698-84F7-FC37A4DE74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33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8" name="Picture 187"/>
          <p:cNvPicPr/>
          <p:nvPr/>
        </p:nvPicPr>
        <p:blipFill rotWithShape="1">
          <a:blip r:embed="rId2"/>
          <a:srcRect b="6990"/>
          <a:stretch/>
        </p:blipFill>
        <p:spPr>
          <a:xfrm>
            <a:off x="650160" y="365040"/>
            <a:ext cx="11056680" cy="57839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F305B8D-5AB4-4138-9908-BB5141091B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F305B8D-5AB4-4138-9908-BB5141091B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0" name="Picture 189"/>
          <p:cNvPicPr/>
          <p:nvPr/>
        </p:nvPicPr>
        <p:blipFill rotWithShape="1">
          <a:blip r:embed="rId2"/>
          <a:srcRect b="9952"/>
          <a:stretch/>
        </p:blipFill>
        <p:spPr>
          <a:xfrm>
            <a:off x="650160" y="365040"/>
            <a:ext cx="11054160" cy="5598438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E3964F5-4CB2-4178-AD33-0D380E3D5D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E3964F5-4CB2-4178-AD33-0D380E3D5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04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6" name="Picture 175"/>
          <p:cNvPicPr/>
          <p:nvPr/>
        </p:nvPicPr>
        <p:blipFill rotWithShape="1">
          <a:blip r:embed="rId2"/>
          <a:srcRect b="8275"/>
          <a:stretch/>
        </p:blipFill>
        <p:spPr>
          <a:xfrm>
            <a:off x="651600" y="365760"/>
            <a:ext cx="11235600" cy="579650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25326CEC-E09A-4A80-8349-190875F92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25326CEC-E09A-4A80-8349-190875F92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8" name="Picture 177"/>
          <p:cNvPicPr/>
          <p:nvPr/>
        </p:nvPicPr>
        <p:blipFill rotWithShape="1">
          <a:blip r:embed="rId2"/>
          <a:srcRect b="7608"/>
          <a:stretch/>
        </p:blipFill>
        <p:spPr>
          <a:xfrm>
            <a:off x="326520" y="218880"/>
            <a:ext cx="11743560" cy="610240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6254868-D330-4863-B315-50E294DE05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6254868-D330-4863-B315-50E294DE05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Sampling : Probability for Rolling Two Dice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two dice are thrown simultaneously, thus number of event can be 36 because each die has 1 to 6 number on its faces. Then the possible outcomes are shown in the below table.</a:t>
            </a:r>
          </a:p>
          <a:p>
            <a:pPr marL="228600" marR="0" lvl="0" indent="-22824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Probability – Sample space for two dice (outcomes):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95" name="Content Placeholder 3" descr="main-qimg-75bba660db8fc9bdd1cb37f2c604dca3-c"/>
          <p:cNvPicPr/>
          <p:nvPr/>
        </p:nvPicPr>
        <p:blipFill>
          <a:blip r:embed="rId2"/>
          <a:stretch/>
        </p:blipFill>
        <p:spPr>
          <a:xfrm>
            <a:off x="2369160" y="3877920"/>
            <a:ext cx="6704640" cy="2298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1913674E-6BD8-46EC-BE4B-B80059995D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1913674E-6BD8-46EC-BE4B-B80059995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7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Probability for Rolling Two Dice</a:t>
            </a:r>
            <a:b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7" name="Content Placeholder 3" descr="main-qimg-75bba660db8fc9bdd1cb37f2c604dca3-c"/>
          <p:cNvPicPr/>
          <p:nvPr/>
        </p:nvPicPr>
        <p:blipFill>
          <a:blip r:embed="rId2"/>
          <a:stretch/>
        </p:blipFill>
        <p:spPr>
          <a:xfrm>
            <a:off x="2295360" y="2021760"/>
            <a:ext cx="6704640" cy="250920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1762200" y="4662000"/>
            <a:ext cx="78865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Note: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The outcomes (1, 1), (2, 2), (3, 3), (4, 4), (5, 5) and (6, 6) are called doublets.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(ii) The pair (1, 2) and (2, 1) are different outcomes.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B0C0E97B-81F9-4CA2-A3E0-5788E5746B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imalayan Persian">
                <a:extLst>
                  <a:ext uri="{FF2B5EF4-FFF2-40B4-BE49-F238E27FC236}">
                    <a16:creationId xmlns:a16="http://schemas.microsoft.com/office/drawing/2014/main" id="{B0C0E97B-81F9-4CA2-A3E0-5788E5746B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2" name="Picture 201"/>
          <p:cNvPicPr/>
          <p:nvPr/>
        </p:nvPicPr>
        <p:blipFill rotWithShape="1">
          <a:blip r:embed="rId2"/>
          <a:srcRect b="54658"/>
          <a:stretch/>
        </p:blipFill>
        <p:spPr>
          <a:xfrm>
            <a:off x="488880" y="274320"/>
            <a:ext cx="11032560" cy="281343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1E98C-0143-4968-9CED-BA3ECEC08C7B}"/>
              </a:ext>
            </a:extLst>
          </p:cNvPr>
          <p:cNvPicPr/>
          <p:nvPr/>
        </p:nvPicPr>
        <p:blipFill rotWithShape="1">
          <a:blip r:embed="rId2"/>
          <a:srcRect t="66699" b="7885"/>
          <a:stretch/>
        </p:blipFill>
        <p:spPr>
          <a:xfrm>
            <a:off x="579720" y="3525078"/>
            <a:ext cx="11032560" cy="15770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8F675096-7999-4520-B0CB-166C3A47CF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8F675096-7999-4520-B0CB-166C3A47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72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2" name="Picture 201"/>
          <p:cNvPicPr/>
          <p:nvPr/>
        </p:nvPicPr>
        <p:blipFill rotWithShape="1">
          <a:blip r:embed="rId2"/>
          <a:srcRect b="7885"/>
          <a:stretch/>
        </p:blipFill>
        <p:spPr>
          <a:xfrm>
            <a:off x="488880" y="274320"/>
            <a:ext cx="11032560" cy="571566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14E25518-E788-4F12-B194-FF8F5FEAE7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14E25518-E788-4F12-B194-FF8F5FEAE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2" name="Picture 201"/>
          <p:cNvPicPr/>
          <p:nvPr/>
        </p:nvPicPr>
        <p:blipFill rotWithShape="1">
          <a:blip r:embed="rId2"/>
          <a:srcRect b="54658"/>
          <a:stretch/>
        </p:blipFill>
        <p:spPr>
          <a:xfrm>
            <a:off x="488880" y="274320"/>
            <a:ext cx="11032560" cy="281343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1E98C-0143-4968-9CED-BA3ECEC08C7B}"/>
              </a:ext>
            </a:extLst>
          </p:cNvPr>
          <p:cNvPicPr/>
          <p:nvPr/>
        </p:nvPicPr>
        <p:blipFill rotWithShape="1">
          <a:blip r:embed="rId2"/>
          <a:srcRect t="66699" b="7885"/>
          <a:stretch/>
        </p:blipFill>
        <p:spPr>
          <a:xfrm>
            <a:off x="579720" y="3525078"/>
            <a:ext cx="11032560" cy="15770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BE81402D-CDCF-4F8D-8A6B-447DFC15D4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BE81402D-CDCF-4F8D-8A6B-447DFC15D4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48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8" name="Picture 207"/>
          <p:cNvPicPr/>
          <p:nvPr/>
        </p:nvPicPr>
        <p:blipFill rotWithShape="1">
          <a:blip r:embed="rId2"/>
          <a:srcRect b="7353"/>
          <a:stretch/>
        </p:blipFill>
        <p:spPr>
          <a:xfrm>
            <a:off x="650160" y="365040"/>
            <a:ext cx="10871280" cy="566469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2185BDDB-D831-406A-9B8F-5B378AD9FB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2185BDDB-D831-406A-9B8F-5B378AD9FB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8347-51A2-44FC-AF5E-35E0096B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3" y="1388304"/>
            <a:ext cx="11393557" cy="517338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answer the following 4 questions</a:t>
            </a:r>
          </a:p>
          <a:p>
            <a:pPr marL="0" indent="0" algn="just">
              <a:buNone/>
            </a:pPr>
            <a:r>
              <a:rPr lang="en-US" b="1" dirty="0"/>
              <a:t>2) Are there only 2 possible outcomes?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should be yes for all question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Telephone surveying a group of 200 people to ask if they voted?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We take a survey of 50 traffic lights recoding whether the light  was red, green, or yellow at that time.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9A5F6-2DAF-46C3-B209-E894D7CC21BD}"/>
              </a:ext>
            </a:extLst>
          </p:cNvPr>
          <p:cNvSpPr/>
          <p:nvPr/>
        </p:nvSpPr>
        <p:spPr>
          <a:xfrm>
            <a:off x="363570" y="296316"/>
            <a:ext cx="99806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tell if an experiment is binomial?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F66F09BA-242D-4AC4-8B6B-FBFE2AE0D3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F66F09BA-242D-4AC4-8B6B-FBFE2AE0D3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2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0" name="Picture 209"/>
          <p:cNvPicPr/>
          <p:nvPr/>
        </p:nvPicPr>
        <p:blipFill rotWithShape="1">
          <a:blip r:embed="rId2"/>
          <a:srcRect b="87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166279D-23C5-4E5E-8834-7CF9620B01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166279D-23C5-4E5E-8834-7CF9620B0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2" name="Picture 211"/>
          <p:cNvPicPr/>
          <p:nvPr/>
        </p:nvPicPr>
        <p:blipFill rotWithShape="1">
          <a:blip r:embed="rId2"/>
          <a:srcRect b="778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D6DB988A-BCEE-4694-8BC2-79C3393259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D6DB988A-BCEE-4694-8BC2-79C339325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4" name="Picture 213"/>
          <p:cNvPicPr/>
          <p:nvPr/>
        </p:nvPicPr>
        <p:blipFill rotWithShape="1">
          <a:blip r:embed="rId2"/>
          <a:srcRect b="782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9060A06-BA3E-4012-9ED5-C79A2CDD08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9060A06-BA3E-4012-9ED5-C79A2CDD0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6" name="Picture 215"/>
          <p:cNvPicPr/>
          <p:nvPr/>
        </p:nvPicPr>
        <p:blipFill rotWithShape="1">
          <a:blip r:embed="rId2"/>
          <a:srcRect b="7729"/>
          <a:stretch/>
        </p:blipFill>
        <p:spPr>
          <a:xfrm>
            <a:off x="0" y="92765"/>
            <a:ext cx="12192000" cy="6765235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CFBCC79C-9BD2-48A9-A434-574C31CCDE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CFBCC79C-9BD2-48A9-A434-574C31CCDE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8" name="Picture 217"/>
          <p:cNvPicPr/>
          <p:nvPr/>
        </p:nvPicPr>
        <p:blipFill rotWithShape="1">
          <a:blip r:embed="rId2"/>
          <a:srcRect b="590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FD937FC7-2552-43AB-AE32-410AE97EE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526935"/>
                  </p:ext>
                </p:extLst>
              </p:nvPr>
            </p:nvGraphicFramePr>
            <p:xfrm>
              <a:off x="10788077" y="16825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FD937FC7-2552-43AB-AE32-410AE97EE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077" y="16825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0" name="Picture 219"/>
          <p:cNvPicPr/>
          <p:nvPr/>
        </p:nvPicPr>
        <p:blipFill rotWithShape="1">
          <a:blip r:embed="rId2"/>
          <a:srcRect b="7843"/>
          <a:stretch/>
        </p:blipFill>
        <p:spPr>
          <a:xfrm>
            <a:off x="0" y="106017"/>
            <a:ext cx="12192000" cy="675198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BDF6EAD-5EF8-436D-8E03-EA72A207CF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EBDF6EAD-5EF8-436D-8E03-EA72A207C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D469-E20B-4E78-9061-913BE392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49" y="1417983"/>
            <a:ext cx="11586555" cy="500861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answer the following 4 questions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Are the outcomes independent of each other?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should be yes for all question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Telephone surveying a group of 200 people to ask if they voted?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You are at a fair, playing “pop the balloons” with 6 darts, There are 20 balloons. 10 of the balloons have ticket inside that says “win”, and 10 have a ticket that says “lose”.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8D59C-7775-4D4F-870A-736FDD03DFE8}"/>
              </a:ext>
            </a:extLst>
          </p:cNvPr>
          <p:cNvSpPr/>
          <p:nvPr/>
        </p:nvSpPr>
        <p:spPr>
          <a:xfrm>
            <a:off x="327149" y="431407"/>
            <a:ext cx="1087509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tell if an experiment is binomial?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A5F8E39-FE8D-419C-9123-E3EDDC4672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AA5F8E39-FE8D-419C-9123-E3EDDC4672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1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D469-E20B-4E78-9061-913BE392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07" y="1096535"/>
            <a:ext cx="11346388" cy="5344022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answer the following 4 questions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the probability of success remain the same for each trial?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should be yes for all question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514350" indent="-514350" algn="just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Telephone surveying a group of 200 people to ask if they voted?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96361-C1FF-4323-94BC-956AE9CBFCBE}"/>
              </a:ext>
            </a:extLst>
          </p:cNvPr>
          <p:cNvSpPr/>
          <p:nvPr/>
        </p:nvSpPr>
        <p:spPr>
          <a:xfrm>
            <a:off x="366905" y="265538"/>
            <a:ext cx="1087509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tell if an experiment is binomial?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659A9229-9EB1-4A7B-9507-FBB09B4D42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659A9229-9EB1-4A7B-9507-FBB09B4D42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64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893A46C7-13EF-41CE-9640-66D2CA8DA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5" y="2146851"/>
            <a:ext cx="10435362" cy="306125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85E306-432C-41DC-BF6A-F13EDB0E14AC}"/>
              </a:ext>
            </a:extLst>
          </p:cNvPr>
          <p:cNvSpPr/>
          <p:nvPr/>
        </p:nvSpPr>
        <p:spPr>
          <a:xfrm>
            <a:off x="381871" y="435019"/>
            <a:ext cx="114282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 formula for Binomial Distribution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2D152BBD-8121-4D34-BF3F-936E0AFD9C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2D152BBD-8121-4D34-BF3F-936E0AFD9C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6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A80C0E0D-70FB-452C-9E1E-1488C8E8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349985"/>
            <a:ext cx="11394831" cy="514289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941B9A-FA25-4587-9BDA-9831BDEAC8A4}"/>
              </a:ext>
            </a:extLst>
          </p:cNvPr>
          <p:cNvSpPr/>
          <p:nvPr/>
        </p:nvSpPr>
        <p:spPr>
          <a:xfrm>
            <a:off x="365760" y="197631"/>
            <a:ext cx="945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9F34800F-818F-4421-827C-A017FB76E6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9F34800F-818F-4421-827C-A017FB76E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87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680</Words>
  <Application>Microsoft Office PowerPoint</Application>
  <PresentationFormat>Widescreen</PresentationFormat>
  <Paragraphs>78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Avenir Next LT Pro</vt:lpstr>
      <vt:lpstr>Calibri</vt:lpstr>
      <vt:lpstr>Calibri Light</vt:lpstr>
      <vt:lpstr>Times New Roman</vt:lpstr>
      <vt:lpstr>Tw Cen MT</vt:lpstr>
      <vt:lpstr>Office Theme</vt:lpstr>
      <vt:lpstr>1_Office Theme</vt:lpstr>
      <vt:lpstr>ShapesVTI</vt:lpstr>
      <vt:lpstr>PowerPoint Presentation</vt:lpstr>
      <vt:lpstr>  Lecture 29 DISCRETE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Shafique</dc:creator>
  <cp:lastModifiedBy>Sara Shafique</cp:lastModifiedBy>
  <cp:revision>59</cp:revision>
  <dcterms:created xsi:type="dcterms:W3CDTF">2022-06-27T20:16:23Z</dcterms:created>
  <dcterms:modified xsi:type="dcterms:W3CDTF">2022-06-28T10:58:58Z</dcterms:modified>
</cp:coreProperties>
</file>